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81"/>
  </p:normalViewPr>
  <p:slideViewPr>
    <p:cSldViewPr snapToGrid="0">
      <p:cViewPr varScale="1">
        <p:scale>
          <a:sx n="143" d="100"/>
          <a:sy n="143" d="100"/>
        </p:scale>
        <p:origin x="760"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e73421b151_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e73421b151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e73421b151_7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e73421b151_7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e73421b151_5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e73421b151_5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e73421b151_5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e73421b151_5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e73421b15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e73421b15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e73421b151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e73421b151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e57167cc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e57167cc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e73421b151_5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e73421b151_5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e73421b151_5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e73421b151_5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e73421b151_5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e73421b151_5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73421b151_7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e73421b151_7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e73421b151_7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e73421b151_7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e73421b151_7_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e73421b151_7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419"/>
              <a:t>‹Nº›</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917425" y="329100"/>
            <a:ext cx="7530600" cy="1386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419" sz="3700" b="1">
                <a:latin typeface="Lora"/>
                <a:ea typeface="Lora"/>
                <a:cs typeface="Lora"/>
                <a:sym typeface="Lora"/>
              </a:rPr>
              <a:t>Aplicación para un restaurante en Hong Kong</a:t>
            </a:r>
            <a:endParaRPr sz="3700" b="1" dirty="0">
              <a:latin typeface="Lora"/>
              <a:ea typeface="Lora"/>
              <a:cs typeface="Lora"/>
              <a:sym typeface="Lora"/>
            </a:endParaRPr>
          </a:p>
        </p:txBody>
      </p:sp>
      <p:sp>
        <p:nvSpPr>
          <p:cNvPr id="55" name="Google Shape;55;p13"/>
          <p:cNvSpPr txBox="1">
            <a:spLocks noGrp="1"/>
          </p:cNvSpPr>
          <p:nvPr>
            <p:ph type="subTitle" idx="1"/>
          </p:nvPr>
        </p:nvSpPr>
        <p:spPr>
          <a:xfrm>
            <a:off x="771025" y="1955825"/>
            <a:ext cx="7823400" cy="2623500"/>
          </a:xfrm>
          <a:prstGeom prst="rect">
            <a:avLst/>
          </a:prstGeom>
        </p:spPr>
        <p:txBody>
          <a:bodyPr spcFirstLastPara="1" wrap="square" lIns="91425" tIns="91425" rIns="91425" bIns="91425" anchor="t" anchorCtr="0">
            <a:normAutofit fontScale="32500" lnSpcReduction="20000"/>
          </a:bodyPr>
          <a:lstStyle/>
          <a:p>
            <a:pPr marL="0" lvl="0" indent="0" algn="ctr" rtl="0">
              <a:spcBef>
                <a:spcPts val="0"/>
              </a:spcBef>
              <a:spcAft>
                <a:spcPts val="0"/>
              </a:spcAft>
              <a:buNone/>
            </a:pPr>
            <a:endParaRPr dirty="0">
              <a:solidFill>
                <a:schemeClr val="dk1"/>
              </a:solidFill>
              <a:highlight>
                <a:srgbClr val="B6D7A8"/>
              </a:highlight>
              <a:latin typeface="Lora"/>
              <a:ea typeface="Lora"/>
              <a:cs typeface="Lora"/>
              <a:sym typeface="Lora"/>
            </a:endParaRPr>
          </a:p>
          <a:p>
            <a:pPr marL="0" lvl="0" indent="0" algn="ctr" rtl="0">
              <a:spcBef>
                <a:spcPts val="0"/>
              </a:spcBef>
              <a:spcAft>
                <a:spcPts val="0"/>
              </a:spcAft>
              <a:buNone/>
            </a:pPr>
            <a:endParaRPr sz="3000" dirty="0">
              <a:solidFill>
                <a:schemeClr val="dk1"/>
              </a:solidFill>
              <a:latin typeface="Lora"/>
              <a:ea typeface="Lora"/>
              <a:cs typeface="Lora"/>
              <a:sym typeface="Lora"/>
            </a:endParaRPr>
          </a:p>
          <a:p>
            <a:pPr marL="0" lvl="0" indent="0" algn="l" rtl="0">
              <a:lnSpc>
                <a:spcPct val="115000"/>
              </a:lnSpc>
              <a:spcBef>
                <a:spcPts val="0"/>
              </a:spcBef>
              <a:spcAft>
                <a:spcPts val="0"/>
              </a:spcAft>
              <a:buNone/>
            </a:pPr>
            <a:r>
              <a:rPr lang="es-419" sz="3000" b="1">
                <a:solidFill>
                  <a:schemeClr val="dk1"/>
                </a:solidFill>
                <a:latin typeface="Lora"/>
                <a:ea typeface="Lora"/>
                <a:cs typeface="Lora"/>
                <a:sym typeface="Lora"/>
              </a:rPr>
              <a:t>Descripción del ejercicio</a:t>
            </a:r>
            <a:endParaRPr sz="3000" b="1" dirty="0">
              <a:solidFill>
                <a:schemeClr val="dk1"/>
              </a:solidFill>
              <a:latin typeface="Lora"/>
              <a:ea typeface="Lora"/>
              <a:cs typeface="Lora"/>
              <a:sym typeface="Lora"/>
            </a:endParaRPr>
          </a:p>
          <a:p>
            <a:pPr marL="0" lvl="0" indent="0" algn="l" rtl="0">
              <a:lnSpc>
                <a:spcPct val="115000"/>
              </a:lnSpc>
              <a:spcBef>
                <a:spcPts val="0"/>
              </a:spcBef>
              <a:spcAft>
                <a:spcPts val="0"/>
              </a:spcAft>
              <a:buNone/>
            </a:pPr>
            <a:endParaRPr sz="3000" b="1" dirty="0">
              <a:solidFill>
                <a:schemeClr val="dk1"/>
              </a:solidFill>
              <a:latin typeface="Lora"/>
              <a:ea typeface="Lora"/>
              <a:cs typeface="Lora"/>
              <a:sym typeface="Lora"/>
            </a:endParaRPr>
          </a:p>
          <a:p>
            <a:pPr marL="0" lvl="0" indent="0" algn="l" rtl="0">
              <a:lnSpc>
                <a:spcPct val="115000"/>
              </a:lnSpc>
              <a:spcBef>
                <a:spcPts val="0"/>
              </a:spcBef>
              <a:spcAft>
                <a:spcPts val="0"/>
              </a:spcAft>
              <a:buNone/>
            </a:pPr>
            <a:r>
              <a:rPr lang="es-419" sz="3000">
                <a:solidFill>
                  <a:schemeClr val="dk1"/>
                </a:solidFill>
                <a:latin typeface="Lora"/>
                <a:ea typeface="Lora"/>
                <a:cs typeface="Lora"/>
                <a:sym typeface="Lora"/>
              </a:rPr>
              <a:t>Realizar un investigación UX del proyecto a trabajar definiendo tipo de investigación, método y herramientas a utilizar. Presente los datos recopilados a través de diversas herramientas de gestión de datos para finalmente presentar un Customer Journey Map de la investigación realizada. </a:t>
            </a:r>
            <a:endParaRPr sz="3000" dirty="0">
              <a:solidFill>
                <a:schemeClr val="dk1"/>
              </a:solidFill>
              <a:latin typeface="Lora"/>
              <a:ea typeface="Lora"/>
              <a:cs typeface="Lora"/>
              <a:sym typeface="Lora"/>
            </a:endParaRPr>
          </a:p>
          <a:p>
            <a:pPr marL="0" lvl="0" indent="0" algn="l" rtl="0">
              <a:lnSpc>
                <a:spcPct val="115000"/>
              </a:lnSpc>
              <a:spcBef>
                <a:spcPts val="0"/>
              </a:spcBef>
              <a:spcAft>
                <a:spcPts val="0"/>
              </a:spcAft>
              <a:buClr>
                <a:schemeClr val="dk1"/>
              </a:buClr>
              <a:buSzPct val="36666"/>
              <a:buFont typeface="Arial"/>
              <a:buNone/>
            </a:pPr>
            <a:endParaRPr sz="3000" dirty="0">
              <a:solidFill>
                <a:schemeClr val="dk1"/>
              </a:solidFill>
              <a:latin typeface="Lora"/>
              <a:ea typeface="Lora"/>
              <a:cs typeface="Lora"/>
              <a:sym typeface="Lora"/>
            </a:endParaRPr>
          </a:p>
          <a:p>
            <a:pPr marL="0" lvl="0" indent="0" algn="ctr" rtl="0">
              <a:spcBef>
                <a:spcPts val="0"/>
              </a:spcBef>
              <a:spcAft>
                <a:spcPts val="0"/>
              </a:spcAft>
              <a:buNone/>
            </a:pPr>
            <a:endParaRPr sz="3000" dirty="0"/>
          </a:p>
          <a:p>
            <a:pPr marL="0" lvl="0" indent="0" algn="ctr" rtl="0">
              <a:spcBef>
                <a:spcPts val="0"/>
              </a:spcBef>
              <a:spcAft>
                <a:spcPts val="0"/>
              </a:spcAft>
              <a:buNone/>
            </a:pPr>
            <a:r>
              <a:rPr lang="es-419" sz="3000">
                <a:solidFill>
                  <a:schemeClr val="dk1"/>
                </a:solidFill>
                <a:highlight>
                  <a:srgbClr val="B6D7A8"/>
                </a:highlight>
                <a:latin typeface="Lora"/>
                <a:ea typeface="Lora"/>
                <a:cs typeface="Lora"/>
                <a:sym typeface="Lora"/>
              </a:rPr>
              <a:t>Grupo N°3</a:t>
            </a:r>
            <a:endParaRPr sz="3000" dirty="0">
              <a:solidFill>
                <a:schemeClr val="dk1"/>
              </a:solidFill>
              <a:highlight>
                <a:srgbClr val="B6D7A8"/>
              </a:highlight>
              <a:latin typeface="Lora"/>
              <a:ea typeface="Lora"/>
              <a:cs typeface="Lora"/>
              <a:sym typeface="Lora"/>
            </a:endParaRPr>
          </a:p>
          <a:p>
            <a:pPr marL="0" lvl="0" indent="0" algn="ctr" rtl="0">
              <a:spcBef>
                <a:spcPts val="0"/>
              </a:spcBef>
              <a:spcAft>
                <a:spcPts val="0"/>
              </a:spcAft>
              <a:buClr>
                <a:schemeClr val="dk1"/>
              </a:buClr>
              <a:buSzPct val="36666"/>
              <a:buFont typeface="Arial"/>
              <a:buNone/>
            </a:pPr>
            <a:endParaRPr sz="3000" dirty="0">
              <a:solidFill>
                <a:schemeClr val="dk1"/>
              </a:solidFill>
              <a:highlight>
                <a:srgbClr val="B6D7A8"/>
              </a:highlight>
              <a:latin typeface="Lora"/>
              <a:ea typeface="Lora"/>
              <a:cs typeface="Lora"/>
              <a:sym typeface="Lora"/>
            </a:endParaRPr>
          </a:p>
          <a:p>
            <a:pPr marL="0" lvl="0" indent="0" algn="ctr" rtl="0">
              <a:spcBef>
                <a:spcPts val="0"/>
              </a:spcBef>
              <a:spcAft>
                <a:spcPts val="0"/>
              </a:spcAft>
              <a:buNone/>
            </a:pPr>
            <a:r>
              <a:rPr lang="es-419" sz="3000"/>
              <a:t>Nilza Rojas</a:t>
            </a:r>
            <a:endParaRPr sz="3000" dirty="0"/>
          </a:p>
          <a:p>
            <a:pPr marL="0" lvl="0" indent="0" algn="ctr" rtl="0">
              <a:spcBef>
                <a:spcPts val="0"/>
              </a:spcBef>
              <a:spcAft>
                <a:spcPts val="0"/>
              </a:spcAft>
              <a:buNone/>
            </a:pPr>
            <a:r>
              <a:rPr lang="es-419" sz="3000"/>
              <a:t>Macarena Duque</a:t>
            </a:r>
            <a:endParaRPr sz="3000" dirty="0"/>
          </a:p>
          <a:p>
            <a:pPr marL="0" lvl="0" indent="0" algn="ctr" rtl="0">
              <a:spcBef>
                <a:spcPts val="0"/>
              </a:spcBef>
              <a:spcAft>
                <a:spcPts val="0"/>
              </a:spcAft>
              <a:buNone/>
            </a:pPr>
            <a:r>
              <a:rPr lang="es-419" sz="3000"/>
              <a:t>Karina Valenzuela</a:t>
            </a:r>
            <a:endParaRPr sz="3000" dirty="0"/>
          </a:p>
          <a:p>
            <a:pPr marL="0" lvl="0" indent="0" algn="ctr" rtl="0">
              <a:spcBef>
                <a:spcPts val="0"/>
              </a:spcBef>
              <a:spcAft>
                <a:spcPts val="0"/>
              </a:spcAft>
              <a:buClr>
                <a:schemeClr val="dk1"/>
              </a:buClr>
              <a:buSzPct val="36666"/>
              <a:buFont typeface="Arial"/>
              <a:buNone/>
            </a:pPr>
            <a:r>
              <a:rPr lang="es-419" sz="3000"/>
              <a:t>Daniel Muñoz </a:t>
            </a:r>
            <a:endParaRPr sz="3000" dirty="0"/>
          </a:p>
          <a:p>
            <a:pPr marL="0" lvl="0" indent="0" algn="ctr" rtl="0">
              <a:spcBef>
                <a:spcPts val="0"/>
              </a:spcBef>
              <a:spcAft>
                <a:spcPts val="0"/>
              </a:spcAft>
              <a:buClr>
                <a:schemeClr val="dk1"/>
              </a:buClr>
              <a:buSzPct val="36666"/>
              <a:buFont typeface="Arial"/>
              <a:buNone/>
            </a:pPr>
            <a:r>
              <a:rPr lang="es-419" sz="3000"/>
              <a:t>Daniel Gómez</a:t>
            </a:r>
            <a:endParaRPr sz="3000" dirty="0"/>
          </a:p>
          <a:p>
            <a:pPr marL="0" lvl="0" indent="0" algn="ct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22"/>
          <p:cNvPicPr preferRelativeResize="0"/>
          <p:nvPr/>
        </p:nvPicPr>
        <p:blipFill>
          <a:blip r:embed="rId3">
            <a:alphaModFix/>
          </a:blip>
          <a:stretch>
            <a:fillRect/>
          </a:stretch>
        </p:blipFill>
        <p:spPr>
          <a:xfrm>
            <a:off x="129875" y="106025"/>
            <a:ext cx="4823124" cy="2728100"/>
          </a:xfrm>
          <a:prstGeom prst="rect">
            <a:avLst/>
          </a:prstGeom>
          <a:noFill/>
          <a:ln>
            <a:noFill/>
          </a:ln>
        </p:spPr>
      </p:pic>
      <p:pic>
        <p:nvPicPr>
          <p:cNvPr id="121" name="Google Shape;121;p22"/>
          <p:cNvPicPr preferRelativeResize="0"/>
          <p:nvPr/>
        </p:nvPicPr>
        <p:blipFill>
          <a:blip r:embed="rId4">
            <a:alphaModFix/>
          </a:blip>
          <a:stretch>
            <a:fillRect/>
          </a:stretch>
        </p:blipFill>
        <p:spPr>
          <a:xfrm>
            <a:off x="4953000" y="0"/>
            <a:ext cx="4130374" cy="2834125"/>
          </a:xfrm>
          <a:prstGeom prst="rect">
            <a:avLst/>
          </a:prstGeom>
          <a:noFill/>
          <a:ln>
            <a:noFill/>
          </a:ln>
        </p:spPr>
      </p:pic>
      <p:pic>
        <p:nvPicPr>
          <p:cNvPr id="122" name="Google Shape;122;p22"/>
          <p:cNvPicPr preferRelativeResize="0"/>
          <p:nvPr/>
        </p:nvPicPr>
        <p:blipFill>
          <a:blip r:embed="rId5">
            <a:alphaModFix/>
          </a:blip>
          <a:stretch>
            <a:fillRect/>
          </a:stretch>
        </p:blipFill>
        <p:spPr>
          <a:xfrm>
            <a:off x="2320625" y="2834125"/>
            <a:ext cx="4823126" cy="2309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ctrTitle"/>
          </p:nvPr>
        </p:nvSpPr>
        <p:spPr>
          <a:xfrm>
            <a:off x="311700" y="0"/>
            <a:ext cx="8520600" cy="568800"/>
          </a:xfrm>
          <a:prstGeom prst="rect">
            <a:avLst/>
          </a:prstGeom>
        </p:spPr>
        <p:txBody>
          <a:bodyPr spcFirstLastPara="1" wrap="square" lIns="91425" tIns="91425" rIns="91425" bIns="91425" anchor="b" anchorCtr="0">
            <a:normAutofit/>
          </a:bodyPr>
          <a:lstStyle/>
          <a:p>
            <a:pPr marL="0" lvl="0" indent="0" algn="l" rtl="0">
              <a:lnSpc>
                <a:spcPct val="115000"/>
              </a:lnSpc>
              <a:spcBef>
                <a:spcPts val="0"/>
              </a:spcBef>
              <a:spcAft>
                <a:spcPts val="0"/>
              </a:spcAft>
              <a:buNone/>
            </a:pPr>
            <a:r>
              <a:rPr lang="es-419" sz="1700" b="1">
                <a:latin typeface="Lora"/>
                <a:ea typeface="Lora"/>
                <a:cs typeface="Lora"/>
                <a:sym typeface="Lora"/>
              </a:rPr>
              <a:t>Encuestas</a:t>
            </a:r>
            <a:endParaRPr sz="3000" b="1" dirty="0">
              <a:highlight>
                <a:srgbClr val="A4C2F4"/>
              </a:highlight>
              <a:latin typeface="Lora"/>
              <a:ea typeface="Lora"/>
              <a:cs typeface="Lora"/>
              <a:sym typeface="Lora"/>
            </a:endParaRPr>
          </a:p>
        </p:txBody>
      </p:sp>
      <p:sp>
        <p:nvSpPr>
          <p:cNvPr id="128" name="Google Shape;128;p23"/>
          <p:cNvSpPr txBox="1">
            <a:spLocks noGrp="1"/>
          </p:cNvSpPr>
          <p:nvPr>
            <p:ph type="subTitle" idx="1"/>
          </p:nvPr>
        </p:nvSpPr>
        <p:spPr>
          <a:xfrm>
            <a:off x="311700" y="510600"/>
            <a:ext cx="8038200" cy="8256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018"/>
              <a:buNone/>
            </a:pPr>
            <a:r>
              <a:rPr lang="es-419" sz="1210" b="1">
                <a:solidFill>
                  <a:schemeClr val="dk1"/>
                </a:solidFill>
                <a:latin typeface="Lora"/>
                <a:ea typeface="Lora"/>
                <a:cs typeface="Lora"/>
                <a:sym typeface="Lora"/>
              </a:rPr>
              <a:t>Una vez que obtuvimos las información de las entrevistas y bajamos esos datos al diagrama de afinidad, decidimos cuál era la información relevante y útil de obtener mediante la encuesta para avalar los datos obtenidos.</a:t>
            </a:r>
            <a:endParaRPr sz="1210" b="1" dirty="0">
              <a:solidFill>
                <a:schemeClr val="dk1"/>
              </a:solidFill>
              <a:latin typeface="Lora"/>
              <a:ea typeface="Lora"/>
              <a:cs typeface="Lora"/>
              <a:sym typeface="Lora"/>
            </a:endParaRPr>
          </a:p>
          <a:p>
            <a:pPr marL="0" lvl="0" indent="0" algn="l" rtl="0">
              <a:lnSpc>
                <a:spcPct val="115000"/>
              </a:lnSpc>
              <a:spcBef>
                <a:spcPts val="0"/>
              </a:spcBef>
              <a:spcAft>
                <a:spcPts val="0"/>
              </a:spcAft>
              <a:buSzPts val="1018"/>
              <a:buNone/>
            </a:pPr>
            <a:endParaRPr sz="1110" dirty="0">
              <a:solidFill>
                <a:schemeClr val="dk1"/>
              </a:solidFill>
              <a:latin typeface="Lora"/>
              <a:ea typeface="Lora"/>
              <a:cs typeface="Lora"/>
              <a:sym typeface="Lora"/>
            </a:endParaRPr>
          </a:p>
        </p:txBody>
      </p:sp>
      <p:sp>
        <p:nvSpPr>
          <p:cNvPr id="129" name="Google Shape;129;p23"/>
          <p:cNvSpPr txBox="1"/>
          <p:nvPr/>
        </p:nvSpPr>
        <p:spPr>
          <a:xfrm>
            <a:off x="7165200" y="4501250"/>
            <a:ext cx="13635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419" sz="900">
                <a:solidFill>
                  <a:schemeClr val="dk1"/>
                </a:solidFill>
                <a:latin typeface="Lora"/>
                <a:ea typeface="Lora"/>
                <a:cs typeface="Lora"/>
                <a:sym typeface="Lora"/>
              </a:rPr>
              <a:t>Nuestra encuesta</a:t>
            </a:r>
            <a:endParaRPr dirty="0"/>
          </a:p>
        </p:txBody>
      </p:sp>
      <p:pic>
        <p:nvPicPr>
          <p:cNvPr id="130" name="Google Shape;130;p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68675" y="1622550"/>
            <a:ext cx="3496040" cy="3130175"/>
          </a:xfrm>
          <a:prstGeom prst="rect">
            <a:avLst/>
          </a:prstGeom>
          <a:noFill/>
          <a:ln>
            <a:noFill/>
          </a:ln>
        </p:spPr>
      </p:pic>
      <p:pic>
        <p:nvPicPr>
          <p:cNvPr id="131" name="Google Shape;131;p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064140" y="1821663"/>
            <a:ext cx="2995686" cy="273194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4"/>
          <p:cNvPicPr preferRelativeResize="0"/>
          <p:nvPr/>
        </p:nvPicPr>
        <p:blipFill>
          <a:blip r:embed="rId3">
            <a:alphaModFix/>
          </a:blip>
          <a:stretch>
            <a:fillRect/>
          </a:stretch>
        </p:blipFill>
        <p:spPr>
          <a:xfrm>
            <a:off x="509725" y="793750"/>
            <a:ext cx="7812026" cy="4297700"/>
          </a:xfrm>
          <a:prstGeom prst="rect">
            <a:avLst/>
          </a:prstGeom>
          <a:noFill/>
          <a:ln>
            <a:noFill/>
          </a:ln>
        </p:spPr>
      </p:pic>
      <p:sp>
        <p:nvSpPr>
          <p:cNvPr id="137" name="Google Shape;137;p24"/>
          <p:cNvSpPr txBox="1">
            <a:spLocks noGrp="1"/>
          </p:cNvSpPr>
          <p:nvPr>
            <p:ph type="ctrTitle"/>
          </p:nvPr>
        </p:nvSpPr>
        <p:spPr>
          <a:xfrm>
            <a:off x="311700" y="111850"/>
            <a:ext cx="8520600" cy="508500"/>
          </a:xfrm>
          <a:prstGeom prst="rect">
            <a:avLst/>
          </a:prstGeom>
        </p:spPr>
        <p:txBody>
          <a:bodyPr spcFirstLastPara="1" wrap="square" lIns="91425" tIns="91425" rIns="91425" bIns="91425" anchor="b" anchorCtr="0">
            <a:normAutofit/>
          </a:bodyPr>
          <a:lstStyle/>
          <a:p>
            <a:pPr marL="0" lvl="0" indent="0" algn="ctr" rtl="0">
              <a:lnSpc>
                <a:spcPct val="115000"/>
              </a:lnSpc>
              <a:spcBef>
                <a:spcPts val="0"/>
              </a:spcBef>
              <a:spcAft>
                <a:spcPts val="0"/>
              </a:spcAft>
              <a:buNone/>
            </a:pPr>
            <a:r>
              <a:rPr lang="es-419" sz="1700" b="1">
                <a:latin typeface="Lora"/>
                <a:ea typeface="Lora"/>
                <a:cs typeface="Lora"/>
                <a:sym typeface="Lora"/>
              </a:rPr>
              <a:t>Customer Journey Map o viaje del cliente</a:t>
            </a:r>
            <a:endParaRPr sz="3400" b="1" dirty="0">
              <a:highlight>
                <a:srgbClr val="A4C2F4"/>
              </a:highlight>
              <a:latin typeface="Lora"/>
              <a:ea typeface="Lora"/>
              <a:cs typeface="Lora"/>
              <a:sym typeface="Lor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ctrTitle"/>
          </p:nvPr>
        </p:nvSpPr>
        <p:spPr>
          <a:xfrm>
            <a:off x="311700" y="127750"/>
            <a:ext cx="8520600" cy="568800"/>
          </a:xfrm>
          <a:prstGeom prst="rect">
            <a:avLst/>
          </a:prstGeom>
        </p:spPr>
        <p:txBody>
          <a:bodyPr spcFirstLastPara="1" wrap="square" lIns="91425" tIns="91425" rIns="91425" bIns="91425" anchor="b" anchorCtr="0">
            <a:normAutofit/>
          </a:bodyPr>
          <a:lstStyle/>
          <a:p>
            <a:pPr marL="0" lvl="0" indent="0" algn="l" rtl="0">
              <a:lnSpc>
                <a:spcPct val="115000"/>
              </a:lnSpc>
              <a:spcBef>
                <a:spcPts val="0"/>
              </a:spcBef>
              <a:spcAft>
                <a:spcPts val="0"/>
              </a:spcAft>
              <a:buNone/>
            </a:pPr>
            <a:r>
              <a:rPr lang="es-419" sz="1700" b="1">
                <a:latin typeface="Lora"/>
                <a:ea typeface="Lora"/>
                <a:cs typeface="Lora"/>
                <a:sym typeface="Lora"/>
              </a:rPr>
              <a:t>Wireframe</a:t>
            </a:r>
            <a:endParaRPr sz="2400" b="1" dirty="0">
              <a:highlight>
                <a:srgbClr val="A4C2F4"/>
              </a:highlight>
              <a:latin typeface="Lora"/>
              <a:ea typeface="Lora"/>
              <a:cs typeface="Lora"/>
              <a:sym typeface="Lora"/>
            </a:endParaRPr>
          </a:p>
        </p:txBody>
      </p:sp>
      <p:pic>
        <p:nvPicPr>
          <p:cNvPr id="143" name="Google Shape;143;p25"/>
          <p:cNvPicPr preferRelativeResize="0"/>
          <p:nvPr/>
        </p:nvPicPr>
        <p:blipFill>
          <a:blip r:embed="rId3">
            <a:alphaModFix/>
          </a:blip>
          <a:stretch>
            <a:fillRect/>
          </a:stretch>
        </p:blipFill>
        <p:spPr>
          <a:xfrm>
            <a:off x="2488951" y="652575"/>
            <a:ext cx="6401800" cy="3648550"/>
          </a:xfrm>
          <a:prstGeom prst="rect">
            <a:avLst/>
          </a:prstGeom>
          <a:noFill/>
          <a:ln>
            <a:noFill/>
          </a:ln>
        </p:spPr>
      </p:pic>
      <p:sp>
        <p:nvSpPr>
          <p:cNvPr id="144" name="Google Shape;144;p25"/>
          <p:cNvSpPr txBox="1"/>
          <p:nvPr/>
        </p:nvSpPr>
        <p:spPr>
          <a:xfrm>
            <a:off x="270325" y="767000"/>
            <a:ext cx="2189400" cy="376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419" sz="1200">
                <a:solidFill>
                  <a:schemeClr val="dk1"/>
                </a:solidFill>
              </a:rPr>
              <a:t>Cuando estamos prototipando una aplicación o un sitio web lo mejor es usar Wireframes ya que con un costo mínimo podemos dar a conocer gráficamente nuestra idea.</a:t>
            </a:r>
            <a:endParaRPr sz="1200" dirty="0">
              <a:solidFill>
                <a:schemeClr val="dk1"/>
              </a:solidFill>
            </a:endParaRPr>
          </a:p>
          <a:p>
            <a:pPr marL="0" lvl="0" indent="0" algn="l" rtl="0">
              <a:lnSpc>
                <a:spcPct val="115000"/>
              </a:lnSpc>
              <a:spcBef>
                <a:spcPts val="0"/>
              </a:spcBef>
              <a:spcAft>
                <a:spcPts val="0"/>
              </a:spcAft>
              <a:buNone/>
            </a:pPr>
            <a:endParaRPr sz="1200" dirty="0">
              <a:solidFill>
                <a:schemeClr val="dk1"/>
              </a:solidFill>
            </a:endParaRPr>
          </a:p>
          <a:p>
            <a:pPr marL="0" lvl="0" indent="0" algn="l" rtl="0">
              <a:lnSpc>
                <a:spcPct val="115000"/>
              </a:lnSpc>
              <a:spcBef>
                <a:spcPts val="0"/>
              </a:spcBef>
              <a:spcAft>
                <a:spcPts val="0"/>
              </a:spcAft>
              <a:buNone/>
            </a:pPr>
            <a:r>
              <a:rPr lang="es-419" sz="1200">
                <a:solidFill>
                  <a:schemeClr val="dk1"/>
                </a:solidFill>
              </a:rPr>
              <a:t>Es una manera muy eficiente de dar a conocer nuestra idea y se puede utilizar en todo el proceso de creación ya que siempre estará a disposición para que se le puedan generar cambios.</a:t>
            </a:r>
            <a:endParaRPr sz="1200" dirty="0">
              <a:solidFill>
                <a:schemeClr val="dk1"/>
              </a:solidFill>
            </a:endParaRPr>
          </a:p>
          <a:p>
            <a:pPr marL="0" lvl="0" indent="0" algn="l" rtl="0">
              <a:lnSpc>
                <a:spcPct val="115000"/>
              </a:lnSpc>
              <a:spcBef>
                <a:spcPts val="0"/>
              </a:spcBef>
              <a:spcAft>
                <a:spcPts val="0"/>
              </a:spcAft>
              <a:buNone/>
            </a:pPr>
            <a:endParaRPr sz="1200" dirty="0">
              <a:solidFill>
                <a:schemeClr val="dk1"/>
              </a:solidFill>
            </a:endParaRPr>
          </a:p>
          <a:p>
            <a:pPr marL="0" lvl="0" indent="0" algn="l" rtl="0">
              <a:lnSpc>
                <a:spcPct val="115000"/>
              </a:lnSpc>
              <a:spcBef>
                <a:spcPts val="0"/>
              </a:spcBef>
              <a:spcAft>
                <a:spcPts val="0"/>
              </a:spcAft>
              <a:buNone/>
            </a:pPr>
            <a:endParaRPr sz="1200" dirty="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311700" y="445025"/>
            <a:ext cx="8520600" cy="572700"/>
          </a:xfrm>
        </p:spPr>
        <p:txBody>
          <a:bodyPr spcFirstLastPara="1" wrap="square" lIns="91425" tIns="91425" rIns="91425" bIns="91425" anchor="t" anchorCtr="0">
            <a:normAutofit/>
          </a:bodyPr>
          <a:lstStyle/>
          <a:p>
            <a:pPr marL="0" lvl="0" indent="0" rtl="0">
              <a:lnSpc>
                <a:spcPct val="90000"/>
              </a:lnSpc>
              <a:spcBef>
                <a:spcPts val="0"/>
              </a:spcBef>
              <a:spcAft>
                <a:spcPts val="0"/>
              </a:spcAft>
              <a:buNone/>
            </a:pPr>
            <a:r>
              <a:rPr lang="es-419" dirty="0"/>
              <a:t>Conclusión</a:t>
            </a:r>
          </a:p>
        </p:txBody>
      </p:sp>
      <p:sp>
        <p:nvSpPr>
          <p:cNvPr id="150" name="Google Shape;150;p26"/>
          <p:cNvSpPr txBox="1">
            <a:spLocks noGrp="1"/>
          </p:cNvSpPr>
          <p:nvPr>
            <p:ph type="body" idx="1"/>
          </p:nvPr>
        </p:nvSpPr>
        <p:spPr>
          <a:xfrm>
            <a:off x="311700" y="1152475"/>
            <a:ext cx="8520600" cy="3416400"/>
          </a:xfrm>
        </p:spPr>
        <p:txBody>
          <a:bodyPr spcFirstLastPara="1" wrap="square" lIns="91425" tIns="91425" rIns="91425" bIns="91425" anchor="t" anchorCtr="0">
            <a:normAutofit/>
          </a:bodyPr>
          <a:lstStyle/>
          <a:p>
            <a:pPr>
              <a:spcAft>
                <a:spcPts val="600"/>
              </a:spcAft>
            </a:pPr>
            <a:r>
              <a:rPr lang="es-CL" dirty="0"/>
              <a:t>Una de las cosas mas importantes de las que pude darme cuenta es que el proceso completo es un paso a paso sumamente bien correlacionado, ya que solo después de terminar un punto puedes avanzar correctamenre al siguiente, esto hace con que la estructura de trabajo esté bien clara, entregando caminos concretos donde nos moveremos para poder así obtener información valiosa para la toma de decisiones que impactaran en el descubrimiento correcto de las necesidades que vamos a cubrir con el emprendimiento que queremos desarrollar.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0" y="432550"/>
            <a:ext cx="8520600" cy="568800"/>
          </a:xfrm>
          <a:prstGeom prst="rect">
            <a:avLst/>
          </a:prstGeom>
        </p:spPr>
        <p:txBody>
          <a:bodyPr spcFirstLastPara="1" wrap="square" lIns="91425" tIns="91425" rIns="91425" bIns="91425" anchor="b" anchorCtr="0">
            <a:normAutofit/>
          </a:bodyPr>
          <a:lstStyle/>
          <a:p>
            <a:pPr marL="0" lvl="0" indent="0" algn="l" rtl="0">
              <a:lnSpc>
                <a:spcPct val="115000"/>
              </a:lnSpc>
              <a:spcBef>
                <a:spcPts val="0"/>
              </a:spcBef>
              <a:spcAft>
                <a:spcPts val="0"/>
              </a:spcAft>
              <a:buClr>
                <a:schemeClr val="dk1"/>
              </a:buClr>
              <a:buSzPts val="1100"/>
              <a:buFont typeface="Arial"/>
              <a:buNone/>
            </a:pPr>
            <a:r>
              <a:rPr lang="es-419" sz="1900" b="1">
                <a:latin typeface="Lora"/>
                <a:ea typeface="Lora"/>
                <a:cs typeface="Lora"/>
                <a:sym typeface="Lora"/>
              </a:rPr>
              <a:t>PROYECTO:</a:t>
            </a:r>
            <a:r>
              <a:rPr lang="es-419" sz="1900">
                <a:latin typeface="Lora"/>
                <a:ea typeface="Lora"/>
                <a:cs typeface="Lora"/>
                <a:sym typeface="Lora"/>
              </a:rPr>
              <a:t> Realizar un chat para un restaurante en Hong Kong</a:t>
            </a:r>
            <a:endParaRPr sz="5900" dirty="0"/>
          </a:p>
        </p:txBody>
      </p:sp>
      <p:sp>
        <p:nvSpPr>
          <p:cNvPr id="61" name="Google Shape;61;p14"/>
          <p:cNvSpPr txBox="1">
            <a:spLocks noGrp="1"/>
          </p:cNvSpPr>
          <p:nvPr>
            <p:ph type="subTitle" idx="1"/>
          </p:nvPr>
        </p:nvSpPr>
        <p:spPr>
          <a:xfrm>
            <a:off x="311700" y="1235600"/>
            <a:ext cx="5678100" cy="34002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s-419" sz="1200">
                <a:solidFill>
                  <a:schemeClr val="dk1"/>
                </a:solidFill>
                <a:latin typeface="Lora"/>
                <a:ea typeface="Lora"/>
                <a:cs typeface="Lora"/>
                <a:sym typeface="Lora"/>
              </a:rPr>
              <a:t>Para comenzar con la investigación de UX comenzaremos con el método </a:t>
            </a:r>
            <a:r>
              <a:rPr lang="es-419" sz="1200" b="1">
                <a:solidFill>
                  <a:schemeClr val="dk1"/>
                </a:solidFill>
                <a:latin typeface="Lora"/>
                <a:ea typeface="Lora"/>
                <a:cs typeface="Lora"/>
                <a:sym typeface="Lora"/>
              </a:rPr>
              <a:t>Diseño centrado en los usuarios DCU</a:t>
            </a:r>
            <a:r>
              <a:rPr lang="es-419" sz="1200">
                <a:solidFill>
                  <a:schemeClr val="dk1"/>
                </a:solidFill>
                <a:latin typeface="Lora"/>
                <a:ea typeface="Lora"/>
                <a:cs typeface="Lora"/>
                <a:sym typeface="Lora"/>
              </a:rPr>
              <a:t> donde aplicamos los pasos </a:t>
            </a:r>
            <a:endParaRPr sz="1200" dirty="0">
              <a:solidFill>
                <a:schemeClr val="dk1"/>
              </a:solidFill>
              <a:latin typeface="Lora"/>
              <a:ea typeface="Lora"/>
              <a:cs typeface="Lora"/>
              <a:sym typeface="Lora"/>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Lora"/>
              <a:ea typeface="Lora"/>
              <a:cs typeface="Lora"/>
              <a:sym typeface="Lora"/>
            </a:endParaRPr>
          </a:p>
          <a:p>
            <a:pPr marL="457200" lvl="0" indent="-304800" algn="l" rtl="0">
              <a:lnSpc>
                <a:spcPct val="115000"/>
              </a:lnSpc>
              <a:spcBef>
                <a:spcPts val="0"/>
              </a:spcBef>
              <a:spcAft>
                <a:spcPts val="0"/>
              </a:spcAft>
              <a:buClr>
                <a:schemeClr val="dk1"/>
              </a:buClr>
              <a:buSzPts val="1200"/>
              <a:buFont typeface="Lora"/>
              <a:buAutoNum type="arabicPeriod"/>
            </a:pPr>
            <a:r>
              <a:rPr lang="es-419" sz="1200">
                <a:solidFill>
                  <a:schemeClr val="dk1"/>
                </a:solidFill>
                <a:latin typeface="Lora"/>
                <a:ea typeface="Lora"/>
                <a:cs typeface="Lora"/>
                <a:sym typeface="Lora"/>
              </a:rPr>
              <a:t>Observar a los usuarios en su contexto</a:t>
            </a:r>
            <a:endParaRPr sz="1200" dirty="0">
              <a:solidFill>
                <a:schemeClr val="dk1"/>
              </a:solidFill>
              <a:latin typeface="Lora"/>
              <a:ea typeface="Lora"/>
              <a:cs typeface="Lora"/>
              <a:sym typeface="Lora"/>
            </a:endParaRPr>
          </a:p>
          <a:p>
            <a:pPr marL="457200" lvl="0" indent="-304800" algn="l" rtl="0">
              <a:lnSpc>
                <a:spcPct val="115000"/>
              </a:lnSpc>
              <a:spcBef>
                <a:spcPts val="0"/>
              </a:spcBef>
              <a:spcAft>
                <a:spcPts val="0"/>
              </a:spcAft>
              <a:buClr>
                <a:schemeClr val="dk1"/>
              </a:buClr>
              <a:buSzPts val="1200"/>
              <a:buFont typeface="Lora"/>
              <a:buAutoNum type="arabicPeriod"/>
            </a:pPr>
            <a:r>
              <a:rPr lang="es-419" sz="1200">
                <a:solidFill>
                  <a:schemeClr val="dk1"/>
                </a:solidFill>
                <a:latin typeface="Lora"/>
                <a:ea typeface="Lora"/>
                <a:cs typeface="Lora"/>
                <a:sym typeface="Lora"/>
              </a:rPr>
              <a:t>Requerimientos del usuario</a:t>
            </a:r>
            <a:endParaRPr sz="1200" dirty="0">
              <a:solidFill>
                <a:schemeClr val="dk1"/>
              </a:solidFill>
              <a:latin typeface="Lora"/>
              <a:ea typeface="Lora"/>
              <a:cs typeface="Lora"/>
              <a:sym typeface="Lora"/>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Lora"/>
              <a:ea typeface="Lora"/>
              <a:cs typeface="Lora"/>
              <a:sym typeface="Lora"/>
            </a:endParaRPr>
          </a:p>
          <a:p>
            <a:pPr marL="0" lvl="0" indent="0" algn="l" rtl="0">
              <a:lnSpc>
                <a:spcPct val="115000"/>
              </a:lnSpc>
              <a:spcBef>
                <a:spcPts val="0"/>
              </a:spcBef>
              <a:spcAft>
                <a:spcPts val="0"/>
              </a:spcAft>
              <a:buClr>
                <a:schemeClr val="dk1"/>
              </a:buClr>
              <a:buSzPts val="1100"/>
              <a:buFont typeface="Arial"/>
              <a:buNone/>
            </a:pPr>
            <a:endParaRPr sz="1200" b="1" dirty="0">
              <a:solidFill>
                <a:schemeClr val="dk1"/>
              </a:solidFill>
              <a:latin typeface="Lora"/>
              <a:ea typeface="Lora"/>
              <a:cs typeface="Lora"/>
              <a:sym typeface="Lora"/>
            </a:endParaRPr>
          </a:p>
          <a:p>
            <a:pPr marL="0" lvl="0" indent="0" algn="l" rtl="0">
              <a:lnSpc>
                <a:spcPct val="115000"/>
              </a:lnSpc>
              <a:spcBef>
                <a:spcPts val="0"/>
              </a:spcBef>
              <a:spcAft>
                <a:spcPts val="0"/>
              </a:spcAft>
              <a:buClr>
                <a:schemeClr val="dk1"/>
              </a:buClr>
              <a:buSzPts val="1100"/>
              <a:buFont typeface="Arial"/>
              <a:buNone/>
            </a:pPr>
            <a:endParaRPr sz="1200" b="1" dirty="0">
              <a:solidFill>
                <a:schemeClr val="dk1"/>
              </a:solidFill>
              <a:latin typeface="Lora"/>
              <a:ea typeface="Lora"/>
              <a:cs typeface="Lora"/>
              <a:sym typeface="Lora"/>
            </a:endParaRPr>
          </a:p>
          <a:p>
            <a:pPr marL="0" lvl="0" indent="0" algn="l" rtl="0">
              <a:lnSpc>
                <a:spcPct val="115000"/>
              </a:lnSpc>
              <a:spcBef>
                <a:spcPts val="0"/>
              </a:spcBef>
              <a:spcAft>
                <a:spcPts val="0"/>
              </a:spcAft>
              <a:buClr>
                <a:schemeClr val="dk1"/>
              </a:buClr>
              <a:buSzPts val="1100"/>
              <a:buFont typeface="Arial"/>
              <a:buNone/>
            </a:pPr>
            <a:r>
              <a:rPr lang="es-419" sz="1200" b="1">
                <a:solidFill>
                  <a:schemeClr val="dk1"/>
                </a:solidFill>
                <a:latin typeface="Lora"/>
                <a:ea typeface="Lora"/>
                <a:cs typeface="Lora"/>
                <a:sym typeface="Lora"/>
              </a:rPr>
              <a:t>PASO 1 Observar a los usuarios en su contexto</a:t>
            </a:r>
            <a:endParaRPr sz="1200" b="1" dirty="0">
              <a:solidFill>
                <a:schemeClr val="dk1"/>
              </a:solidFill>
              <a:latin typeface="Lora"/>
              <a:ea typeface="Lora"/>
              <a:cs typeface="Lora"/>
              <a:sym typeface="Lora"/>
            </a:endParaRPr>
          </a:p>
          <a:p>
            <a:pPr marL="0" lvl="0" indent="0" algn="just" rtl="0">
              <a:lnSpc>
                <a:spcPct val="115000"/>
              </a:lnSpc>
              <a:spcBef>
                <a:spcPts val="0"/>
              </a:spcBef>
              <a:spcAft>
                <a:spcPts val="0"/>
              </a:spcAft>
              <a:buNone/>
            </a:pPr>
            <a:endParaRPr sz="1200" dirty="0">
              <a:solidFill>
                <a:schemeClr val="dk1"/>
              </a:solidFill>
              <a:latin typeface="Lora"/>
              <a:ea typeface="Lora"/>
              <a:cs typeface="Lora"/>
              <a:sym typeface="Lora"/>
            </a:endParaRPr>
          </a:p>
          <a:p>
            <a:pPr marL="0" lvl="0" indent="0" algn="just" rtl="0">
              <a:lnSpc>
                <a:spcPct val="115000"/>
              </a:lnSpc>
              <a:spcBef>
                <a:spcPts val="0"/>
              </a:spcBef>
              <a:spcAft>
                <a:spcPts val="0"/>
              </a:spcAft>
              <a:buNone/>
            </a:pPr>
            <a:r>
              <a:rPr lang="es-419" sz="1200">
                <a:solidFill>
                  <a:schemeClr val="dk1"/>
                </a:solidFill>
                <a:latin typeface="Lora"/>
                <a:ea typeface="Lora"/>
                <a:cs typeface="Lora"/>
                <a:sym typeface="Lora"/>
              </a:rPr>
              <a:t>Al estar imposibilitados de observarlos directamente en el país de aplicación de la app Hong Kong lo que hicimos fue aplicar </a:t>
            </a:r>
            <a:r>
              <a:rPr lang="es-419" sz="1200" b="1">
                <a:solidFill>
                  <a:schemeClr val="dk1"/>
                </a:solidFill>
                <a:latin typeface="Lora"/>
                <a:ea typeface="Lora"/>
                <a:cs typeface="Lora"/>
                <a:sym typeface="Lora"/>
              </a:rPr>
              <a:t>investigación secundaria</a:t>
            </a:r>
            <a:r>
              <a:rPr lang="es-419" sz="1200">
                <a:solidFill>
                  <a:schemeClr val="dk1"/>
                </a:solidFill>
                <a:latin typeface="Lora"/>
                <a:ea typeface="Lora"/>
                <a:cs typeface="Lora"/>
                <a:sym typeface="Lora"/>
              </a:rPr>
              <a:t> en este caso ver videos de youtubers viajeros que mostraran como lo hacían para pedir comida en países asiáticos y como era el proceso. El método es la </a:t>
            </a:r>
            <a:r>
              <a:rPr lang="es-419" sz="1200" b="1">
                <a:solidFill>
                  <a:schemeClr val="dk1"/>
                </a:solidFill>
                <a:latin typeface="Lora"/>
                <a:ea typeface="Lora"/>
                <a:cs typeface="Lora"/>
                <a:sym typeface="Lora"/>
              </a:rPr>
              <a:t>observación</a:t>
            </a:r>
            <a:r>
              <a:rPr lang="es-419" sz="1200">
                <a:solidFill>
                  <a:schemeClr val="dk1"/>
                </a:solidFill>
                <a:latin typeface="Lora"/>
                <a:ea typeface="Lora"/>
                <a:cs typeface="Lora"/>
                <a:sym typeface="Lora"/>
              </a:rPr>
              <a:t> mediante videos. (Investigación cualitativa).</a:t>
            </a:r>
            <a:endParaRPr sz="1200" dirty="0"/>
          </a:p>
        </p:txBody>
      </p:sp>
      <p:pic>
        <p:nvPicPr>
          <p:cNvPr id="62" name="Google Shape;62;p1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5831900" y="1360625"/>
            <a:ext cx="2849401" cy="1849529"/>
          </a:xfrm>
          <a:prstGeom prst="rect">
            <a:avLst/>
          </a:prstGeom>
          <a:noFill/>
          <a:ln>
            <a:noFill/>
          </a:ln>
        </p:spPr>
      </p:pic>
      <p:sp>
        <p:nvSpPr>
          <p:cNvPr id="63" name="Google Shape;63;p14"/>
          <p:cNvSpPr txBox="1"/>
          <p:nvPr/>
        </p:nvSpPr>
        <p:spPr>
          <a:xfrm>
            <a:off x="6422325" y="3445450"/>
            <a:ext cx="2259000" cy="323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s-419" sz="900">
                <a:solidFill>
                  <a:schemeClr val="dk1"/>
                </a:solidFill>
                <a:latin typeface="Lora"/>
                <a:ea typeface="Lora"/>
                <a:cs typeface="Lora"/>
                <a:sym typeface="Lora"/>
              </a:rPr>
              <a:t>Youtuber de viajes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subTitle" idx="1"/>
          </p:nvPr>
        </p:nvSpPr>
        <p:spPr>
          <a:xfrm>
            <a:off x="138125" y="3728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s-419" b="1">
                <a:solidFill>
                  <a:schemeClr val="dk1"/>
                </a:solidFill>
                <a:highlight>
                  <a:schemeClr val="lt1"/>
                </a:highlight>
              </a:rPr>
              <a:t>Métodos de Investigación</a:t>
            </a:r>
            <a:endParaRPr b="1" dirty="0">
              <a:solidFill>
                <a:schemeClr val="dk1"/>
              </a:solidFill>
              <a:highlight>
                <a:schemeClr val="lt1"/>
              </a:highlight>
            </a:endParaRPr>
          </a:p>
        </p:txBody>
      </p:sp>
      <p:sp>
        <p:nvSpPr>
          <p:cNvPr id="69" name="Google Shape;69;p15"/>
          <p:cNvSpPr txBox="1"/>
          <p:nvPr/>
        </p:nvSpPr>
        <p:spPr>
          <a:xfrm>
            <a:off x="867775" y="1656650"/>
            <a:ext cx="553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p>
        </p:txBody>
      </p:sp>
      <p:sp>
        <p:nvSpPr>
          <p:cNvPr id="70" name="Google Shape;70;p15"/>
          <p:cNvSpPr txBox="1"/>
          <p:nvPr/>
        </p:nvSpPr>
        <p:spPr>
          <a:xfrm>
            <a:off x="741550" y="1165425"/>
            <a:ext cx="7604700" cy="1062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419" sz="1900"/>
              <a:t>Investigamos sobre distintos métodos de investigación sus conceptos y metodología asociada lo cual se plasmó a través de una presentación.</a:t>
            </a:r>
            <a:endParaRPr sz="1900" dirty="0"/>
          </a:p>
        </p:txBody>
      </p:sp>
      <p:pic>
        <p:nvPicPr>
          <p:cNvPr id="71" name="Google Shape;71;p15"/>
          <p:cNvPicPr preferRelativeResize="0"/>
          <p:nvPr/>
        </p:nvPicPr>
        <p:blipFill>
          <a:blip r:embed="rId3">
            <a:alphaModFix/>
          </a:blip>
          <a:stretch>
            <a:fillRect/>
          </a:stretch>
        </p:blipFill>
        <p:spPr>
          <a:xfrm>
            <a:off x="2070675" y="2227425"/>
            <a:ext cx="5002653" cy="2611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ctrTitle"/>
          </p:nvPr>
        </p:nvSpPr>
        <p:spPr>
          <a:xfrm>
            <a:off x="185500" y="127750"/>
            <a:ext cx="8520600" cy="568800"/>
          </a:xfrm>
          <a:prstGeom prst="rect">
            <a:avLst/>
          </a:prstGeom>
        </p:spPr>
        <p:txBody>
          <a:bodyPr spcFirstLastPara="1" wrap="square" lIns="91425" tIns="91425" rIns="91425" bIns="91425" anchor="b" anchorCtr="0">
            <a:normAutofit/>
          </a:bodyPr>
          <a:lstStyle/>
          <a:p>
            <a:pPr marL="0" lvl="0" indent="0" algn="ctr" rtl="0">
              <a:lnSpc>
                <a:spcPct val="115000"/>
              </a:lnSpc>
              <a:spcBef>
                <a:spcPts val="0"/>
              </a:spcBef>
              <a:spcAft>
                <a:spcPts val="0"/>
              </a:spcAft>
              <a:buNone/>
            </a:pPr>
            <a:r>
              <a:rPr lang="es-419" sz="1700" b="1">
                <a:latin typeface="Lora"/>
                <a:ea typeface="Lora"/>
                <a:cs typeface="Lora"/>
                <a:sym typeface="Lora"/>
              </a:rPr>
              <a:t>Método de investigación: </a:t>
            </a:r>
            <a:r>
              <a:rPr lang="es-419" sz="1700" b="1">
                <a:highlight>
                  <a:schemeClr val="lt1"/>
                </a:highlight>
                <a:latin typeface="Lora"/>
                <a:ea typeface="Lora"/>
                <a:cs typeface="Lora"/>
                <a:sym typeface="Lora"/>
              </a:rPr>
              <a:t>Mapa de empatía</a:t>
            </a:r>
            <a:endParaRPr sz="1900" b="1" dirty="0">
              <a:highlight>
                <a:schemeClr val="lt1"/>
              </a:highlight>
              <a:latin typeface="Lora"/>
              <a:ea typeface="Lora"/>
              <a:cs typeface="Lora"/>
              <a:sym typeface="Lora"/>
            </a:endParaRPr>
          </a:p>
        </p:txBody>
      </p:sp>
      <p:sp>
        <p:nvSpPr>
          <p:cNvPr id="77" name="Google Shape;77;p16"/>
          <p:cNvSpPr txBox="1">
            <a:spLocks noGrp="1"/>
          </p:cNvSpPr>
          <p:nvPr>
            <p:ph type="subTitle" idx="1"/>
          </p:nvPr>
        </p:nvSpPr>
        <p:spPr>
          <a:xfrm>
            <a:off x="185500" y="1111525"/>
            <a:ext cx="2165400" cy="2265000"/>
          </a:xfrm>
          <a:prstGeom prst="rect">
            <a:avLst/>
          </a:prstGeom>
        </p:spPr>
        <p:txBody>
          <a:bodyPr spcFirstLastPara="1" wrap="square" lIns="91425" tIns="91425" rIns="91425" bIns="91425" anchor="t" anchorCtr="0">
            <a:normAutofit/>
          </a:bodyPr>
          <a:lstStyle/>
          <a:p>
            <a:pPr marL="0" lvl="0" indent="0" algn="just" rtl="0">
              <a:lnSpc>
                <a:spcPct val="115000"/>
              </a:lnSpc>
              <a:spcBef>
                <a:spcPts val="0"/>
              </a:spcBef>
              <a:spcAft>
                <a:spcPts val="0"/>
              </a:spcAft>
              <a:buNone/>
            </a:pPr>
            <a:r>
              <a:rPr lang="es-419" sz="1400" b="1">
                <a:solidFill>
                  <a:schemeClr val="dk1"/>
                </a:solidFill>
                <a:latin typeface="Lora"/>
                <a:ea typeface="Lora"/>
                <a:cs typeface="Lora"/>
                <a:sym typeface="Lora"/>
              </a:rPr>
              <a:t>De la Entrevista y de los datos de observación mediante videos fuimos llenando el mapa para tener una visión más clara y real del user persona elegido</a:t>
            </a:r>
            <a:r>
              <a:rPr lang="es-419" sz="1400">
                <a:solidFill>
                  <a:schemeClr val="dk1"/>
                </a:solidFill>
                <a:latin typeface="Lora"/>
                <a:ea typeface="Lora"/>
                <a:cs typeface="Lora"/>
                <a:sym typeface="Lora"/>
              </a:rPr>
              <a:t>.</a:t>
            </a:r>
            <a:endParaRPr sz="1400" dirty="0">
              <a:solidFill>
                <a:schemeClr val="dk1"/>
              </a:solidFill>
              <a:latin typeface="Lora"/>
              <a:ea typeface="Lora"/>
              <a:cs typeface="Lora"/>
              <a:sym typeface="Lora"/>
            </a:endParaRPr>
          </a:p>
          <a:p>
            <a:pPr marL="0" lvl="0" indent="0" algn="l" rtl="0">
              <a:lnSpc>
                <a:spcPct val="115000"/>
              </a:lnSpc>
              <a:spcBef>
                <a:spcPts val="0"/>
              </a:spcBef>
              <a:spcAft>
                <a:spcPts val="0"/>
              </a:spcAft>
              <a:buNone/>
            </a:pPr>
            <a:endParaRPr sz="1200" dirty="0">
              <a:solidFill>
                <a:schemeClr val="dk1"/>
              </a:solidFill>
              <a:latin typeface="Lora"/>
              <a:ea typeface="Lora"/>
              <a:cs typeface="Lora"/>
              <a:sym typeface="Lora"/>
            </a:endParaRPr>
          </a:p>
        </p:txBody>
      </p:sp>
      <p:sp>
        <p:nvSpPr>
          <p:cNvPr id="78" name="Google Shape;78;p16"/>
          <p:cNvSpPr txBox="1"/>
          <p:nvPr/>
        </p:nvSpPr>
        <p:spPr>
          <a:xfrm>
            <a:off x="6704425" y="4526800"/>
            <a:ext cx="1814700" cy="323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s-419" sz="900">
                <a:solidFill>
                  <a:schemeClr val="dk1"/>
                </a:solidFill>
                <a:latin typeface="Lora"/>
                <a:ea typeface="Lora"/>
                <a:cs typeface="Lora"/>
                <a:sym typeface="Lora"/>
              </a:rPr>
              <a:t>Mapa de empat´ía</a:t>
            </a:r>
            <a:endParaRPr dirty="0"/>
          </a:p>
        </p:txBody>
      </p:sp>
      <p:pic>
        <p:nvPicPr>
          <p:cNvPr id="79" name="Google Shape;79;p1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562750" y="1001825"/>
            <a:ext cx="6015126" cy="3370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ctrTitle"/>
          </p:nvPr>
        </p:nvSpPr>
        <p:spPr>
          <a:xfrm>
            <a:off x="311700" y="127750"/>
            <a:ext cx="8520600" cy="568800"/>
          </a:xfrm>
          <a:prstGeom prst="rect">
            <a:avLst/>
          </a:prstGeom>
        </p:spPr>
        <p:txBody>
          <a:bodyPr spcFirstLastPara="1" wrap="square" lIns="91425" tIns="91425" rIns="91425" bIns="91425" anchor="b" anchorCtr="0">
            <a:normAutofit/>
          </a:bodyPr>
          <a:lstStyle/>
          <a:p>
            <a:pPr marL="0" lvl="0" indent="0" algn="l" rtl="0">
              <a:lnSpc>
                <a:spcPct val="115000"/>
              </a:lnSpc>
              <a:spcBef>
                <a:spcPts val="0"/>
              </a:spcBef>
              <a:spcAft>
                <a:spcPts val="0"/>
              </a:spcAft>
              <a:buNone/>
            </a:pPr>
            <a:r>
              <a:rPr lang="es-419" sz="1700" b="1">
                <a:latin typeface="Lora"/>
                <a:ea typeface="Lora"/>
                <a:cs typeface="Lora"/>
                <a:sym typeface="Lora"/>
              </a:rPr>
              <a:t>PASO 2 Requerimientos del usuario</a:t>
            </a:r>
            <a:endParaRPr sz="2400" b="1" dirty="0">
              <a:highlight>
                <a:srgbClr val="A4C2F4"/>
              </a:highlight>
              <a:latin typeface="Lora"/>
              <a:ea typeface="Lora"/>
              <a:cs typeface="Lora"/>
              <a:sym typeface="Lora"/>
            </a:endParaRPr>
          </a:p>
        </p:txBody>
      </p:sp>
      <p:sp>
        <p:nvSpPr>
          <p:cNvPr id="85" name="Google Shape;85;p17"/>
          <p:cNvSpPr txBox="1">
            <a:spLocks noGrp="1"/>
          </p:cNvSpPr>
          <p:nvPr>
            <p:ph type="subTitle" idx="1"/>
          </p:nvPr>
        </p:nvSpPr>
        <p:spPr>
          <a:xfrm>
            <a:off x="311700" y="1111525"/>
            <a:ext cx="3966600" cy="3543300"/>
          </a:xfrm>
          <a:prstGeom prst="rect">
            <a:avLst/>
          </a:prstGeom>
        </p:spPr>
        <p:txBody>
          <a:bodyPr spcFirstLastPara="1" wrap="square" lIns="91425" tIns="91425" rIns="91425" bIns="91425" anchor="t" anchorCtr="0">
            <a:normAutofit/>
          </a:bodyPr>
          <a:lstStyle/>
          <a:p>
            <a:pPr marL="0" lvl="0" indent="0" algn="just" rtl="0">
              <a:lnSpc>
                <a:spcPct val="115000"/>
              </a:lnSpc>
              <a:spcBef>
                <a:spcPts val="0"/>
              </a:spcBef>
              <a:spcAft>
                <a:spcPts val="0"/>
              </a:spcAft>
              <a:buNone/>
            </a:pPr>
            <a:r>
              <a:rPr lang="es-419" sz="1200">
                <a:solidFill>
                  <a:schemeClr val="dk1"/>
                </a:solidFill>
                <a:latin typeface="Lora"/>
                <a:ea typeface="Lora"/>
                <a:cs typeface="Lora"/>
                <a:sym typeface="Lora"/>
              </a:rPr>
              <a:t>Con nuestro equipo de trabajo definimos que teníamos dos User persona que nos servirán para enfocar nuestra investigación.</a:t>
            </a:r>
            <a:endParaRPr sz="1200" dirty="0">
              <a:solidFill>
                <a:schemeClr val="dk1"/>
              </a:solidFill>
              <a:latin typeface="Lora"/>
              <a:ea typeface="Lora"/>
              <a:cs typeface="Lora"/>
              <a:sym typeface="Lora"/>
            </a:endParaRPr>
          </a:p>
          <a:p>
            <a:pPr marL="0" lvl="0" indent="0" algn="l" rtl="0">
              <a:lnSpc>
                <a:spcPct val="115000"/>
              </a:lnSpc>
              <a:spcBef>
                <a:spcPts val="0"/>
              </a:spcBef>
              <a:spcAft>
                <a:spcPts val="0"/>
              </a:spcAft>
              <a:buNone/>
            </a:pPr>
            <a:endParaRPr sz="1200" dirty="0">
              <a:solidFill>
                <a:schemeClr val="dk1"/>
              </a:solidFill>
              <a:latin typeface="Lora"/>
              <a:ea typeface="Lora"/>
              <a:cs typeface="Lora"/>
              <a:sym typeface="Lora"/>
            </a:endParaRPr>
          </a:p>
          <a:p>
            <a:pPr marL="457200" lvl="0" indent="-304800" algn="l" rtl="0">
              <a:lnSpc>
                <a:spcPct val="115000"/>
              </a:lnSpc>
              <a:spcBef>
                <a:spcPts val="0"/>
              </a:spcBef>
              <a:spcAft>
                <a:spcPts val="0"/>
              </a:spcAft>
              <a:buClr>
                <a:schemeClr val="dk1"/>
              </a:buClr>
              <a:buSzPts val="1200"/>
              <a:buFont typeface="Lora"/>
              <a:buAutoNum type="arabicPeriod"/>
            </a:pPr>
            <a:r>
              <a:rPr lang="es-419" sz="1200" b="1">
                <a:solidFill>
                  <a:schemeClr val="dk1"/>
                </a:solidFill>
                <a:latin typeface="Lora"/>
                <a:ea typeface="Lora"/>
                <a:cs typeface="Lora"/>
                <a:sym typeface="Lora"/>
              </a:rPr>
              <a:t>User persona: viajeros</a:t>
            </a:r>
            <a:endParaRPr sz="1200" b="1" dirty="0">
              <a:solidFill>
                <a:schemeClr val="dk1"/>
              </a:solidFill>
              <a:latin typeface="Lora"/>
              <a:ea typeface="Lora"/>
              <a:cs typeface="Lora"/>
              <a:sym typeface="Lora"/>
            </a:endParaRPr>
          </a:p>
          <a:p>
            <a:pPr marL="457200" lvl="0" indent="-304800" algn="l" rtl="0">
              <a:lnSpc>
                <a:spcPct val="115000"/>
              </a:lnSpc>
              <a:spcBef>
                <a:spcPts val="0"/>
              </a:spcBef>
              <a:spcAft>
                <a:spcPts val="0"/>
              </a:spcAft>
              <a:buClr>
                <a:schemeClr val="dk1"/>
              </a:buClr>
              <a:buSzPts val="1200"/>
              <a:buFont typeface="Lora"/>
              <a:buAutoNum type="arabicPeriod"/>
            </a:pPr>
            <a:r>
              <a:rPr lang="es-419" sz="1200">
                <a:solidFill>
                  <a:schemeClr val="dk1"/>
                </a:solidFill>
                <a:latin typeface="Lora"/>
                <a:ea typeface="Lora"/>
                <a:cs typeface="Lora"/>
                <a:sym typeface="Lora"/>
              </a:rPr>
              <a:t>User persona: gente local  que vivan en hong kong</a:t>
            </a:r>
            <a:endParaRPr sz="1200" dirty="0">
              <a:solidFill>
                <a:schemeClr val="dk1"/>
              </a:solidFill>
              <a:latin typeface="Lora"/>
              <a:ea typeface="Lora"/>
              <a:cs typeface="Lora"/>
              <a:sym typeface="Lora"/>
            </a:endParaRPr>
          </a:p>
          <a:p>
            <a:pPr marL="0" lvl="0" indent="0" algn="l" rtl="0">
              <a:lnSpc>
                <a:spcPct val="115000"/>
              </a:lnSpc>
              <a:spcBef>
                <a:spcPts val="0"/>
              </a:spcBef>
              <a:spcAft>
                <a:spcPts val="0"/>
              </a:spcAft>
              <a:buNone/>
            </a:pPr>
            <a:endParaRPr sz="1200" dirty="0">
              <a:solidFill>
                <a:schemeClr val="dk1"/>
              </a:solidFill>
              <a:latin typeface="Lora"/>
              <a:ea typeface="Lora"/>
              <a:cs typeface="Lora"/>
              <a:sym typeface="Lora"/>
            </a:endParaRPr>
          </a:p>
          <a:p>
            <a:pPr marL="0" lvl="0" indent="0" algn="l" rtl="0">
              <a:lnSpc>
                <a:spcPct val="115000"/>
              </a:lnSpc>
              <a:spcBef>
                <a:spcPts val="0"/>
              </a:spcBef>
              <a:spcAft>
                <a:spcPts val="0"/>
              </a:spcAft>
              <a:buNone/>
            </a:pPr>
            <a:r>
              <a:rPr lang="es-419" sz="1200">
                <a:solidFill>
                  <a:schemeClr val="dk1"/>
                </a:solidFill>
                <a:latin typeface="Lora"/>
                <a:ea typeface="Lora"/>
                <a:cs typeface="Lora"/>
                <a:sym typeface="Lora"/>
              </a:rPr>
              <a:t>Nos enfocamos en el primer User viajeros y creamos preguntas para hacerles una </a:t>
            </a:r>
            <a:r>
              <a:rPr lang="es-419" sz="1200" b="1">
                <a:solidFill>
                  <a:schemeClr val="dk1"/>
                </a:solidFill>
                <a:latin typeface="Lora"/>
                <a:ea typeface="Lora"/>
                <a:cs typeface="Lora"/>
                <a:sym typeface="Lora"/>
              </a:rPr>
              <a:t>entrevista</a:t>
            </a:r>
            <a:r>
              <a:rPr lang="es-419" sz="1200">
                <a:solidFill>
                  <a:schemeClr val="dk1"/>
                </a:solidFill>
                <a:latin typeface="Lora"/>
                <a:ea typeface="Lora"/>
                <a:cs typeface="Lora"/>
                <a:sym typeface="Lora"/>
              </a:rPr>
              <a:t> que es un método de investigación cualitativo.</a:t>
            </a:r>
            <a:endParaRPr sz="1200" dirty="0">
              <a:solidFill>
                <a:schemeClr val="dk1"/>
              </a:solidFill>
              <a:latin typeface="Lora"/>
              <a:ea typeface="Lora"/>
              <a:cs typeface="Lora"/>
              <a:sym typeface="Lora"/>
            </a:endParaRPr>
          </a:p>
          <a:p>
            <a:pPr marL="0" lvl="0" indent="0" algn="l" rtl="0">
              <a:lnSpc>
                <a:spcPct val="115000"/>
              </a:lnSpc>
              <a:spcBef>
                <a:spcPts val="0"/>
              </a:spcBef>
              <a:spcAft>
                <a:spcPts val="0"/>
              </a:spcAft>
              <a:buNone/>
            </a:pPr>
            <a:endParaRPr sz="1200" dirty="0">
              <a:solidFill>
                <a:schemeClr val="dk1"/>
              </a:solidFill>
              <a:latin typeface="Lora"/>
              <a:ea typeface="Lora"/>
              <a:cs typeface="Lora"/>
              <a:sym typeface="Lora"/>
            </a:endParaRPr>
          </a:p>
        </p:txBody>
      </p:sp>
      <p:pic>
        <p:nvPicPr>
          <p:cNvPr id="86" name="Google Shape;86;p1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393225" y="963725"/>
            <a:ext cx="4027174" cy="3525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ctrTitle"/>
          </p:nvPr>
        </p:nvSpPr>
        <p:spPr>
          <a:xfrm>
            <a:off x="311700" y="127750"/>
            <a:ext cx="8520600" cy="568800"/>
          </a:xfrm>
          <a:prstGeom prst="rect">
            <a:avLst/>
          </a:prstGeom>
        </p:spPr>
        <p:txBody>
          <a:bodyPr spcFirstLastPara="1" wrap="square" lIns="91425" tIns="91425" rIns="91425" bIns="91425" anchor="b" anchorCtr="0">
            <a:normAutofit/>
          </a:bodyPr>
          <a:lstStyle/>
          <a:p>
            <a:pPr marL="0" lvl="0" indent="0" algn="l" rtl="0">
              <a:lnSpc>
                <a:spcPct val="115000"/>
              </a:lnSpc>
              <a:spcBef>
                <a:spcPts val="0"/>
              </a:spcBef>
              <a:spcAft>
                <a:spcPts val="0"/>
              </a:spcAft>
              <a:buNone/>
            </a:pPr>
            <a:r>
              <a:rPr lang="es-419" sz="1600" b="1">
                <a:latin typeface="Lora"/>
                <a:ea typeface="Lora"/>
                <a:cs typeface="Lora"/>
                <a:sym typeface="Lora"/>
              </a:rPr>
              <a:t>Método de investigación: Diagrama de afinidad</a:t>
            </a:r>
            <a:endParaRPr sz="2800" b="1" dirty="0">
              <a:highlight>
                <a:srgbClr val="A4C2F4"/>
              </a:highlight>
              <a:latin typeface="Lora"/>
              <a:ea typeface="Lora"/>
              <a:cs typeface="Lora"/>
              <a:sym typeface="Lora"/>
            </a:endParaRPr>
          </a:p>
        </p:txBody>
      </p:sp>
      <p:sp>
        <p:nvSpPr>
          <p:cNvPr id="92" name="Google Shape;92;p18"/>
          <p:cNvSpPr txBox="1">
            <a:spLocks noGrp="1"/>
          </p:cNvSpPr>
          <p:nvPr>
            <p:ph type="subTitle" idx="1"/>
          </p:nvPr>
        </p:nvSpPr>
        <p:spPr>
          <a:xfrm>
            <a:off x="311700" y="882925"/>
            <a:ext cx="8038200" cy="825600"/>
          </a:xfrm>
          <a:prstGeom prst="rect">
            <a:avLst/>
          </a:prstGeom>
        </p:spPr>
        <p:txBody>
          <a:bodyPr spcFirstLastPara="1" wrap="square" lIns="91425" tIns="91425" rIns="91425" bIns="91425" anchor="t" anchorCtr="0">
            <a:normAutofit/>
          </a:bodyPr>
          <a:lstStyle/>
          <a:p>
            <a:pPr marL="0" lvl="0" indent="0" algn="just" rtl="0">
              <a:lnSpc>
                <a:spcPct val="115000"/>
              </a:lnSpc>
              <a:spcBef>
                <a:spcPts val="0"/>
              </a:spcBef>
              <a:spcAft>
                <a:spcPts val="0"/>
              </a:spcAft>
              <a:buNone/>
            </a:pPr>
            <a:r>
              <a:rPr lang="es-419" sz="1200">
                <a:solidFill>
                  <a:schemeClr val="dk1"/>
                </a:solidFill>
                <a:latin typeface="Lora"/>
                <a:ea typeface="Lora"/>
                <a:cs typeface="Lora"/>
                <a:sym typeface="Lora"/>
              </a:rPr>
              <a:t>Luego de obtener datos de la entrevista y del mapa de empatía, levantamos esa información especialmente de las entrevistas y realizamos un diagrama de afinidad.</a:t>
            </a:r>
            <a:endParaRPr sz="1200" dirty="0">
              <a:solidFill>
                <a:schemeClr val="dk1"/>
              </a:solidFill>
              <a:latin typeface="Lora"/>
              <a:ea typeface="Lora"/>
              <a:cs typeface="Lora"/>
              <a:sym typeface="Lora"/>
            </a:endParaRPr>
          </a:p>
          <a:p>
            <a:pPr marL="0" lvl="0" indent="0" algn="l" rtl="0">
              <a:lnSpc>
                <a:spcPct val="115000"/>
              </a:lnSpc>
              <a:spcBef>
                <a:spcPts val="0"/>
              </a:spcBef>
              <a:spcAft>
                <a:spcPts val="0"/>
              </a:spcAft>
              <a:buNone/>
            </a:pPr>
            <a:endParaRPr sz="1200" dirty="0">
              <a:solidFill>
                <a:schemeClr val="dk1"/>
              </a:solidFill>
              <a:latin typeface="Lora"/>
              <a:ea typeface="Lora"/>
              <a:cs typeface="Lora"/>
              <a:sym typeface="Lora"/>
            </a:endParaRPr>
          </a:p>
        </p:txBody>
      </p:sp>
      <p:sp>
        <p:nvSpPr>
          <p:cNvPr id="93" name="Google Shape;93;p18"/>
          <p:cNvSpPr txBox="1"/>
          <p:nvPr/>
        </p:nvSpPr>
        <p:spPr>
          <a:xfrm>
            <a:off x="6535200" y="1708525"/>
            <a:ext cx="18147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419" sz="900">
                <a:solidFill>
                  <a:schemeClr val="dk1"/>
                </a:solidFill>
                <a:latin typeface="Lora"/>
                <a:ea typeface="Lora"/>
                <a:cs typeface="Lora"/>
                <a:sym typeface="Lora"/>
              </a:rPr>
              <a:t>Diagrama de afinidad</a:t>
            </a:r>
            <a:endParaRPr dirty="0"/>
          </a:p>
        </p:txBody>
      </p:sp>
      <p:pic>
        <p:nvPicPr>
          <p:cNvPr id="94" name="Google Shape;94;p1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351925" y="1708525"/>
            <a:ext cx="4237675" cy="31301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dirty="0"/>
          </a:p>
        </p:txBody>
      </p:sp>
      <p:sp>
        <p:nvSpPr>
          <p:cNvPr id="100" name="Google Shape;100;p1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dirty="0"/>
          </a:p>
        </p:txBody>
      </p:sp>
      <p:pic>
        <p:nvPicPr>
          <p:cNvPr id="101" name="Google Shape;101;p1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4225" y="943850"/>
            <a:ext cx="8798075" cy="2926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dirty="0"/>
          </a:p>
        </p:txBody>
      </p:sp>
      <p:sp>
        <p:nvSpPr>
          <p:cNvPr id="107" name="Google Shape;107;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dirty="0"/>
          </a:p>
        </p:txBody>
      </p:sp>
      <p:pic>
        <p:nvPicPr>
          <p:cNvPr id="108" name="Google Shape;108;p20"/>
          <p:cNvPicPr preferRelativeResize="0"/>
          <p:nvPr/>
        </p:nvPicPr>
        <p:blipFill>
          <a:blip r:embed="rId3">
            <a:alphaModFix/>
          </a:blip>
          <a:stretch>
            <a:fillRect/>
          </a:stretch>
        </p:blipFill>
        <p:spPr>
          <a:xfrm>
            <a:off x="101525" y="843200"/>
            <a:ext cx="8983274" cy="3575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subTitle" idx="1"/>
          </p:nvPr>
        </p:nvSpPr>
        <p:spPr>
          <a:xfrm>
            <a:off x="129850" y="18445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s-419"/>
              <a:t>Benchmarking</a:t>
            </a:r>
            <a:endParaRPr dirty="0"/>
          </a:p>
        </p:txBody>
      </p:sp>
      <p:sp>
        <p:nvSpPr>
          <p:cNvPr id="114" name="Google Shape;114;p21"/>
          <p:cNvSpPr txBox="1"/>
          <p:nvPr/>
        </p:nvSpPr>
        <p:spPr>
          <a:xfrm>
            <a:off x="762000" y="822600"/>
            <a:ext cx="7671900" cy="1046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419"/>
              <a:t>Luego realizamos un Benchmarking, esto es comparar el proyecto con otras aplicaciones que se encuentran en el mercados, en nuestro caso los chatbot de whatsapp, messenger y telegram, los cuales encontramos similitudes entre sí. Y evaluamos sus aspectos de usabilidad.</a:t>
            </a:r>
            <a:endParaRPr dirty="0"/>
          </a:p>
        </p:txBody>
      </p:sp>
      <p:pic>
        <p:nvPicPr>
          <p:cNvPr id="115" name="Google Shape;115;p21"/>
          <p:cNvPicPr preferRelativeResize="0"/>
          <p:nvPr/>
        </p:nvPicPr>
        <p:blipFill>
          <a:blip r:embed="rId3">
            <a:alphaModFix/>
          </a:blip>
          <a:stretch>
            <a:fillRect/>
          </a:stretch>
        </p:blipFill>
        <p:spPr>
          <a:xfrm>
            <a:off x="1044850" y="1757800"/>
            <a:ext cx="7054299" cy="33406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591</Words>
  <Application>Microsoft Macintosh PowerPoint</Application>
  <PresentationFormat>Presentación en pantalla (16:9)</PresentationFormat>
  <Paragraphs>54</Paragraphs>
  <Slides>14</Slides>
  <Notes>14</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14</vt:i4>
      </vt:variant>
    </vt:vector>
  </HeadingPairs>
  <TitlesOfParts>
    <vt:vector size="17" baseType="lpstr">
      <vt:lpstr>Arial</vt:lpstr>
      <vt:lpstr>Lora</vt:lpstr>
      <vt:lpstr>Simple Light</vt:lpstr>
      <vt:lpstr>Aplicación para un restaurante en Hong Kong</vt:lpstr>
      <vt:lpstr>PROYECTO: Realizar un chat para un restaurante en Hong Kong</vt:lpstr>
      <vt:lpstr>Presentación de PowerPoint</vt:lpstr>
      <vt:lpstr>Método de investigación: Mapa de empatía</vt:lpstr>
      <vt:lpstr>PASO 2 Requerimientos del usuario</vt:lpstr>
      <vt:lpstr>Método de investigación: Diagrama de afinidad</vt:lpstr>
      <vt:lpstr>Presentación de PowerPoint</vt:lpstr>
      <vt:lpstr>Presentación de PowerPoint</vt:lpstr>
      <vt:lpstr>Presentación de PowerPoint</vt:lpstr>
      <vt:lpstr>Presentación de PowerPoint</vt:lpstr>
      <vt:lpstr>Encuestas</vt:lpstr>
      <vt:lpstr>Customer Journey Map o viaje del cliente</vt:lpstr>
      <vt:lpstr>Wireframe</vt:lpstr>
      <vt:lpstr>Conclusión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Aplicación para un restaurante en Hong Kong</dc:title>
  <dc:creator>DANIEL ESTEBAN MUNOZ OSORIO</dc:creator>
  <cp:lastModifiedBy>DANIEL ESTEBAN MUNOZ OSORIO</cp:lastModifiedBy>
  <cp:revision>3</cp:revision>
  <dcterms:created xsi:type="dcterms:W3CDTF">2021-08-03T00:07:11Z</dcterms:created>
  <dcterms:modified xsi:type="dcterms:W3CDTF">2021-08-03T00:11:59Z</dcterms:modified>
</cp:coreProperties>
</file>